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Montserrat"/>
      <p:regular r:id="rId37"/>
      <p:bold r:id="rId38"/>
      <p:italic r:id="rId39"/>
      <p:boldItalic r:id="rId40"/>
    </p:embeddedFont>
    <p:embeddedFont>
      <p:font typeface="La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20" Type="http://schemas.openxmlformats.org/officeDocument/2006/relationships/slide" Target="slides/slide15.xml"/><Relationship Id="rId42" Type="http://schemas.openxmlformats.org/officeDocument/2006/relationships/font" Target="fonts/Lato-bold.fntdata"/><Relationship Id="rId41" Type="http://schemas.openxmlformats.org/officeDocument/2006/relationships/font" Target="fonts/Lato-regular.fntdata"/><Relationship Id="rId22" Type="http://schemas.openxmlformats.org/officeDocument/2006/relationships/slide" Target="slides/slide17.xml"/><Relationship Id="rId44" Type="http://schemas.openxmlformats.org/officeDocument/2006/relationships/font" Target="fonts/Lato-boldItalic.fntdata"/><Relationship Id="rId21" Type="http://schemas.openxmlformats.org/officeDocument/2006/relationships/slide" Target="slides/slide16.xml"/><Relationship Id="rId43" Type="http://schemas.openxmlformats.org/officeDocument/2006/relationships/font" Target="fonts/La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Montserrat-italic.fntdata"/><Relationship Id="rId16" Type="http://schemas.openxmlformats.org/officeDocument/2006/relationships/slide" Target="slides/slide11.xml"/><Relationship Id="rId38" Type="http://schemas.openxmlformats.org/officeDocument/2006/relationships/font" Target="fonts/Montserrat-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rorydriscoll.com/2008/08/24/lighting-the-rendering-equation/" TargetMode="External"/><Relationship Id="rId3" Type="http://schemas.openxmlformats.org/officeDocument/2006/relationships/hyperlink" Target="https://en.wikipedia.org/wiki/Volume_ray_casting"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4811548e54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811548e54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811548e54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811548e54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4811548e54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811548e54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80f061a4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80f061a4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http://www.rorydriscoll.com/2008/08/24/lighting-the-rendering-equation/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https://en.wikipedia.org/wiki/Volume_ray_casting</a:t>
            </a:r>
            <a:r>
              <a:rPr lang="en"/>
              <a: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811548e5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811548e5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80f061a4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80f061a4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811548e5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811548e5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480f061a4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480f061a4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480f061a4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80f061a4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80f061a4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80f061a4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811548e5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811548e5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480f061a4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80f061a4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82d84c6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82d84c6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811548e5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811548e5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480f061a4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480f061a4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480f061a4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480f061a4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811548e5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811548e5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4600ce27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600ce27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4600ce27b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4600ce27b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4600ce27b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4600ce27b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4600ce27b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4600ce27b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4811548e5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4811548e5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811548e5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811548e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80f061a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80f061a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811548e5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811548e5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811548e54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811548e54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811548e5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811548e5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811548e5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811548e5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4811548e54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4811548e54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811548e54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811548e54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5.jp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5vD9h3mZ5zw" TargetMode="External"/><Relationship Id="rId4" Type="http://schemas.openxmlformats.org/officeDocument/2006/relationships/image" Target="../media/image15.jpg"/><Relationship Id="rId5" Type="http://schemas.openxmlformats.org/officeDocument/2006/relationships/hyperlink" Target="https://www.youtube.com/watch?time_continue=1&amp;v=5vD9h3mZ5zw"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IUZnWPT4yts" TargetMode="External"/><Relationship Id="rId4" Type="http://schemas.openxmlformats.org/officeDocument/2006/relationships/image" Target="../media/image17.jpg"/><Relationship Id="rId5" Type="http://schemas.openxmlformats.org/officeDocument/2006/relationships/hyperlink" Target="https://www.youtube.com/watch?v=IUZnWPT4y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mccauslandcenter.sc.edu/mricrogl/home" TargetMode="External"/><Relationship Id="rId4" Type="http://schemas.openxmlformats.org/officeDocument/2006/relationships/hyperlink" Target="https://www.mccauslandcenter.sc.edu/mricrogl/troubleshooting" TargetMode="External"/><Relationship Id="rId5" Type="http://schemas.openxmlformats.org/officeDocument/2006/relationships/hyperlink" Target="https://www.nitrc.org/projects/mricrogl/" TargetMode="External"/><Relationship Id="rId6" Type="http://schemas.openxmlformats.org/officeDocument/2006/relationships/hyperlink" Target="https://www.nitrc.org/plugins/mwiki/index.php/mricrogl:MainPage" TargetMode="External"/><Relationship Id="rId7" Type="http://schemas.openxmlformats.org/officeDocument/2006/relationships/hyperlink" Target="https://www.youtube.com/user/pangeaist/videos?shelf_id=0&amp;sort=dd&amp;view=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jpg"/><Relationship Id="rId4" Type="http://schemas.openxmlformats.org/officeDocument/2006/relationships/image" Target="../media/image4.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MRIcroGL: a high-res image visualization tool</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babySASQUATCH, 11/21/18</a:t>
            </a:r>
            <a:endParaRPr/>
          </a:p>
          <a:p>
            <a:pPr indent="0" lvl="0" marL="0" rtl="0" algn="l">
              <a:spcBef>
                <a:spcPts val="0"/>
              </a:spcBef>
              <a:spcAft>
                <a:spcPts val="0"/>
              </a:spcAft>
              <a:buNone/>
            </a:pPr>
            <a:r>
              <a:rPr lang="en"/>
              <a:t>Matt Flounders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21" name="Google Shape;221;p22"/>
          <p:cNvSpPr txBox="1"/>
          <p:nvPr>
            <p:ph idx="1" type="body"/>
          </p:nvPr>
        </p:nvSpPr>
        <p:spPr>
          <a:xfrm>
            <a:off x="1297500" y="989725"/>
            <a:ext cx="4811100" cy="348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Real time interactive rendering for 3D medical imaging</a:t>
            </a:r>
            <a:endParaRPr sz="2000"/>
          </a:p>
          <a:p>
            <a:pPr indent="-355600" lvl="1" marL="914400" rtl="0" algn="l">
              <a:spcBef>
                <a:spcPts val="0"/>
              </a:spcBef>
              <a:spcAft>
                <a:spcPts val="0"/>
              </a:spcAft>
              <a:buSzPts val="2000"/>
              <a:buChar char="○"/>
            </a:pPr>
            <a:r>
              <a:rPr lang="en" sz="2000"/>
              <a:t>Brain, Thorax, Beetles, and Gifts</a:t>
            </a:r>
            <a:endParaRPr sz="2000"/>
          </a:p>
          <a:p>
            <a:pPr indent="-355600" lvl="0" marL="457200" rtl="0" algn="l">
              <a:spcBef>
                <a:spcPts val="0"/>
              </a:spcBef>
              <a:spcAft>
                <a:spcPts val="0"/>
              </a:spcAft>
              <a:buSzPts val="2000"/>
              <a:buChar char="●"/>
            </a:pPr>
            <a:r>
              <a:rPr lang="en" sz="2000"/>
              <a:t>Runs on Windows, Linux, and OSX</a:t>
            </a:r>
            <a:endParaRPr sz="2000"/>
          </a:p>
          <a:p>
            <a:pPr indent="-355600" lvl="0" marL="457200" rtl="0" algn="l">
              <a:spcBef>
                <a:spcPts val="0"/>
              </a:spcBef>
              <a:spcAft>
                <a:spcPts val="0"/>
              </a:spcAft>
              <a:buSzPts val="2000"/>
              <a:buChar char="●"/>
            </a:pPr>
            <a:r>
              <a:rPr lang="en" sz="2000"/>
              <a:t>Designed by Chris Rorden, scientist at USC</a:t>
            </a:r>
            <a:endParaRPr sz="2000"/>
          </a:p>
          <a:p>
            <a:pPr indent="0" lvl="0" marL="914400" rtl="0" algn="l">
              <a:spcBef>
                <a:spcPts val="1600"/>
              </a:spcBef>
              <a:spcAft>
                <a:spcPts val="1600"/>
              </a:spcAft>
              <a:buNone/>
            </a:pPr>
            <a:r>
              <a:t/>
            </a:r>
            <a:endParaRPr sz="1400"/>
          </a:p>
        </p:txBody>
      </p:sp>
      <p:sp>
        <p:nvSpPr>
          <p:cNvPr id="222" name="Google Shape;222;p22"/>
          <p:cNvSpPr/>
          <p:nvPr/>
        </p:nvSpPr>
        <p:spPr>
          <a:xfrm>
            <a:off x="283450" y="171997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University of South Carolina" id="228" name="Google Shape;228;p22"/>
          <p:cNvPicPr preferRelativeResize="0"/>
          <p:nvPr/>
        </p:nvPicPr>
        <p:blipFill>
          <a:blip r:embed="rId3">
            <a:alphaModFix/>
          </a:blip>
          <a:stretch>
            <a:fillRect/>
          </a:stretch>
        </p:blipFill>
        <p:spPr>
          <a:xfrm>
            <a:off x="6157625" y="4100550"/>
            <a:ext cx="2748750" cy="702001"/>
          </a:xfrm>
          <a:prstGeom prst="rect">
            <a:avLst/>
          </a:prstGeom>
          <a:noFill/>
          <a:ln>
            <a:noFill/>
          </a:ln>
        </p:spPr>
      </p:pic>
      <p:pic>
        <p:nvPicPr>
          <p:cNvPr id="229" name="Google Shape;229;p22"/>
          <p:cNvPicPr preferRelativeResize="0"/>
          <p:nvPr/>
        </p:nvPicPr>
        <p:blipFill>
          <a:blip r:embed="rId4">
            <a:alphaModFix/>
          </a:blip>
          <a:stretch>
            <a:fillRect/>
          </a:stretch>
        </p:blipFill>
        <p:spPr>
          <a:xfrm>
            <a:off x="6190725" y="1774033"/>
            <a:ext cx="2682550" cy="2151666"/>
          </a:xfrm>
          <a:prstGeom prst="rect">
            <a:avLst/>
          </a:prstGeom>
          <a:noFill/>
          <a:ln>
            <a:noFill/>
          </a:ln>
        </p:spPr>
      </p:pic>
      <p:pic>
        <p:nvPicPr>
          <p:cNvPr id="230" name="Google Shape;230;p22"/>
          <p:cNvPicPr preferRelativeResize="0"/>
          <p:nvPr/>
        </p:nvPicPr>
        <p:blipFill>
          <a:blip r:embed="rId5">
            <a:alphaModFix/>
          </a:blip>
          <a:stretch>
            <a:fillRect/>
          </a:stretch>
        </p:blipFill>
        <p:spPr>
          <a:xfrm>
            <a:off x="1297500" y="4100550"/>
            <a:ext cx="4475545" cy="602200"/>
          </a:xfrm>
          <a:prstGeom prst="rect">
            <a:avLst/>
          </a:prstGeom>
          <a:noFill/>
          <a:ln>
            <a:noFill/>
          </a:ln>
        </p:spPr>
      </p:pic>
      <p:sp>
        <p:nvSpPr>
          <p:cNvPr id="231" name="Google Shape;231;p22"/>
          <p:cNvSpPr txBox="1"/>
          <p:nvPr/>
        </p:nvSpPr>
        <p:spPr>
          <a:xfrm>
            <a:off x="7522775" y="4766450"/>
            <a:ext cx="14652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FFFFFF"/>
                </a:solidFill>
              </a:rPr>
              <a:t>CRNL Website</a:t>
            </a:r>
            <a:endParaRPr i="1" sz="12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7" name="Google Shape;237;p23"/>
          <p:cNvSpPr txBox="1"/>
          <p:nvPr>
            <p:ph idx="1" type="body"/>
          </p:nvPr>
        </p:nvSpPr>
        <p:spPr>
          <a:xfrm>
            <a:off x="1297500" y="19346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rPr lang="en" sz="1400"/>
              <a:t>Website: https://www.mccauslandcenter.sc.edu/mricrogl/home</a:t>
            </a:r>
            <a:endParaRPr sz="1400"/>
          </a:p>
          <a:p>
            <a:pPr indent="0" lvl="0" marL="914400" rtl="0" algn="l">
              <a:spcBef>
                <a:spcPts val="1600"/>
              </a:spcBef>
              <a:spcAft>
                <a:spcPts val="1600"/>
              </a:spcAft>
              <a:buNone/>
            </a:pPr>
            <a:r>
              <a:t/>
            </a:r>
            <a:endParaRPr sz="1400"/>
          </a:p>
        </p:txBody>
      </p:sp>
      <p:sp>
        <p:nvSpPr>
          <p:cNvPr id="238" name="Google Shape;238;p23"/>
          <p:cNvSpPr/>
          <p:nvPr/>
        </p:nvSpPr>
        <p:spPr>
          <a:xfrm>
            <a:off x="283450" y="171997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3"/>
          <p:cNvPicPr preferRelativeResize="0"/>
          <p:nvPr/>
        </p:nvPicPr>
        <p:blipFill>
          <a:blip r:embed="rId3">
            <a:alphaModFix/>
          </a:blip>
          <a:stretch>
            <a:fillRect/>
          </a:stretch>
        </p:blipFill>
        <p:spPr>
          <a:xfrm>
            <a:off x="2607687" y="1048700"/>
            <a:ext cx="4418523" cy="36929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50" name="Google Shape;250;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rPr lang="en" sz="1400"/>
              <a:t>Documentation: https://www.nitrc.org/plugins/mwiki/index.php/mricrogl:MainPage</a:t>
            </a:r>
            <a:endParaRPr sz="1400"/>
          </a:p>
        </p:txBody>
      </p:sp>
      <p:sp>
        <p:nvSpPr>
          <p:cNvPr id="251" name="Google Shape;251;p24"/>
          <p:cNvSpPr/>
          <p:nvPr/>
        </p:nvSpPr>
        <p:spPr>
          <a:xfrm>
            <a:off x="283450" y="171997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4"/>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4"/>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7" name="Google Shape;257;p24"/>
          <p:cNvPicPr preferRelativeResize="0"/>
          <p:nvPr/>
        </p:nvPicPr>
        <p:blipFill>
          <a:blip r:embed="rId3">
            <a:alphaModFix/>
          </a:blip>
          <a:stretch>
            <a:fillRect/>
          </a:stretch>
        </p:blipFill>
        <p:spPr>
          <a:xfrm>
            <a:off x="1723888" y="1059600"/>
            <a:ext cx="6186123" cy="3671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63" name="Google Shape;263;p25"/>
          <p:cNvSpPr txBox="1"/>
          <p:nvPr>
            <p:ph idx="1" type="body"/>
          </p:nvPr>
        </p:nvSpPr>
        <p:spPr>
          <a:xfrm>
            <a:off x="1297500" y="989725"/>
            <a:ext cx="6774000" cy="348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Real time interactive rendering for 3D medical imaging</a:t>
            </a:r>
            <a:endParaRPr sz="2000"/>
          </a:p>
          <a:p>
            <a:pPr indent="-317500" lvl="1" marL="914400" marR="0" rtl="0" algn="l">
              <a:lnSpc>
                <a:spcPct val="115000"/>
              </a:lnSpc>
              <a:spcBef>
                <a:spcPts val="0"/>
              </a:spcBef>
              <a:spcAft>
                <a:spcPts val="0"/>
              </a:spcAft>
              <a:buClr>
                <a:schemeClr val="lt1"/>
              </a:buClr>
              <a:buSzPts val="1400"/>
              <a:buFont typeface="Lato"/>
              <a:buChar char="○"/>
            </a:pPr>
            <a:r>
              <a:rPr lang="en" sz="1400"/>
              <a:t>Further… MRIcroGL is an </a:t>
            </a:r>
            <a:r>
              <a:rPr lang="en" sz="1400"/>
              <a:t>“open source volume ray caster”</a:t>
            </a:r>
            <a:endParaRPr sz="1400"/>
          </a:p>
          <a:p>
            <a:pPr indent="-317500" lvl="2" marL="1371600" marR="0" rtl="0" algn="l">
              <a:lnSpc>
                <a:spcPct val="115000"/>
              </a:lnSpc>
              <a:spcBef>
                <a:spcPts val="0"/>
              </a:spcBef>
              <a:spcAft>
                <a:spcPts val="0"/>
              </a:spcAft>
              <a:buSzPts val="1400"/>
              <a:buChar char="■"/>
            </a:pPr>
            <a:r>
              <a:rPr lang="en" sz="1400"/>
              <a:t>Ray casting</a:t>
            </a:r>
            <a:endParaRPr sz="1400"/>
          </a:p>
          <a:p>
            <a:pPr indent="-317500" lvl="2" marL="1371600" marR="0" rtl="0" algn="l">
              <a:lnSpc>
                <a:spcPct val="115000"/>
              </a:lnSpc>
              <a:spcBef>
                <a:spcPts val="0"/>
              </a:spcBef>
              <a:spcAft>
                <a:spcPts val="0"/>
              </a:spcAft>
              <a:buSzPts val="1400"/>
              <a:buChar char="■"/>
            </a:pPr>
            <a:r>
              <a:rPr lang="en" sz="1400"/>
              <a:t>Sampling</a:t>
            </a:r>
            <a:endParaRPr sz="1400"/>
          </a:p>
          <a:p>
            <a:pPr indent="-317500" lvl="2" marL="1371600" marR="0" rtl="0" algn="l">
              <a:lnSpc>
                <a:spcPct val="115000"/>
              </a:lnSpc>
              <a:spcBef>
                <a:spcPts val="0"/>
              </a:spcBef>
              <a:spcAft>
                <a:spcPts val="0"/>
              </a:spcAft>
              <a:buSzPts val="1400"/>
              <a:buChar char="■"/>
            </a:pPr>
            <a:r>
              <a:rPr lang="en" sz="1400"/>
              <a:t>Shading</a:t>
            </a:r>
            <a:endParaRPr sz="1400"/>
          </a:p>
          <a:p>
            <a:pPr indent="-317500" lvl="2" marL="1371600" marR="0" rtl="0" algn="l">
              <a:lnSpc>
                <a:spcPct val="115000"/>
              </a:lnSpc>
              <a:spcBef>
                <a:spcPts val="0"/>
              </a:spcBef>
              <a:spcAft>
                <a:spcPts val="0"/>
              </a:spcAft>
              <a:buSzPts val="1400"/>
              <a:buChar char="■"/>
            </a:pPr>
            <a:r>
              <a:rPr lang="en" sz="1400"/>
              <a:t>Compositing</a:t>
            </a:r>
            <a:endParaRPr sz="1400"/>
          </a:p>
          <a:p>
            <a:pPr indent="-317500" lvl="1" marL="914400" marR="0" rtl="0" algn="l">
              <a:lnSpc>
                <a:spcPct val="115000"/>
              </a:lnSpc>
              <a:spcBef>
                <a:spcPts val="0"/>
              </a:spcBef>
              <a:spcAft>
                <a:spcPts val="0"/>
              </a:spcAft>
              <a:buSzPts val="1400"/>
              <a:buChar char="○"/>
            </a:pPr>
            <a:r>
              <a:rPr lang="en" sz="1400"/>
              <a:t>Adaptive sampling reduces rendering time for high-quality renders</a:t>
            </a:r>
            <a:endParaRPr sz="1400"/>
          </a:p>
          <a:p>
            <a:pPr indent="-317500" lvl="1" marL="914400" marR="0" rtl="0" algn="l">
              <a:lnSpc>
                <a:spcPct val="115000"/>
              </a:lnSpc>
              <a:spcBef>
                <a:spcPts val="0"/>
              </a:spcBef>
              <a:spcAft>
                <a:spcPts val="0"/>
              </a:spcAft>
              <a:buSzPts val="1400"/>
              <a:buChar char="○"/>
            </a:pPr>
            <a:r>
              <a:rPr lang="en" sz="1400"/>
              <a:t>Multi-core CPU technology is perfect for this technique</a:t>
            </a:r>
            <a:endParaRPr sz="1400"/>
          </a:p>
          <a:p>
            <a:pPr indent="0" lvl="0" marL="914400" rtl="0" algn="l">
              <a:spcBef>
                <a:spcPts val="1600"/>
              </a:spcBef>
              <a:spcAft>
                <a:spcPts val="1600"/>
              </a:spcAft>
              <a:buNone/>
            </a:pPr>
            <a:r>
              <a:t/>
            </a:r>
            <a:endParaRPr sz="1400"/>
          </a:p>
        </p:txBody>
      </p:sp>
      <p:sp>
        <p:nvSpPr>
          <p:cNvPr id="264" name="Google Shape;264;p25"/>
          <p:cNvSpPr/>
          <p:nvPr/>
        </p:nvSpPr>
        <p:spPr>
          <a:xfrm>
            <a:off x="283450" y="171997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a:off x="2154200" y="3376125"/>
            <a:ext cx="5071800" cy="17178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25"/>
          <p:cNvPicPr preferRelativeResize="0"/>
          <p:nvPr/>
        </p:nvPicPr>
        <p:blipFill>
          <a:blip r:embed="rId3">
            <a:alphaModFix/>
          </a:blip>
          <a:stretch>
            <a:fillRect/>
          </a:stretch>
        </p:blipFill>
        <p:spPr>
          <a:xfrm>
            <a:off x="2144500" y="3376125"/>
            <a:ext cx="5080000" cy="1714500"/>
          </a:xfrm>
          <a:prstGeom prst="rect">
            <a:avLst/>
          </a:prstGeom>
          <a:noFill/>
          <a:ln>
            <a:noFill/>
          </a:ln>
        </p:spPr>
      </p:pic>
      <p:sp>
        <p:nvSpPr>
          <p:cNvPr id="272" name="Google Shape;272;p25"/>
          <p:cNvSpPr txBox="1"/>
          <p:nvPr/>
        </p:nvSpPr>
        <p:spPr>
          <a:xfrm>
            <a:off x="8005450" y="4949600"/>
            <a:ext cx="1138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rgbClr val="FFFFFF"/>
                </a:solidFill>
              </a:rPr>
              <a:t>Wikipedia</a:t>
            </a:r>
            <a:endParaRPr i="1" sz="8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Tools</a:t>
            </a:r>
            <a:endParaRPr/>
          </a:p>
        </p:txBody>
      </p:sp>
      <p:sp>
        <p:nvSpPr>
          <p:cNvPr id="278" name="Google Shape;278;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Viewing images (NIFTI/Analyze, Bio-Rad Pic, NRRD, Philips, ITK, MetalImage, AFNI, Freesurfer, basic DICOM*)</a:t>
            </a:r>
            <a:endParaRPr sz="2000"/>
          </a:p>
          <a:p>
            <a:pPr indent="-317500" lvl="1" marL="914400" rtl="0" algn="l">
              <a:spcBef>
                <a:spcPts val="0"/>
              </a:spcBef>
              <a:spcAft>
                <a:spcPts val="0"/>
              </a:spcAft>
              <a:buSzPts val="1400"/>
              <a:buChar char="○"/>
            </a:pPr>
            <a:r>
              <a:rPr i="1" lang="en" sz="1400"/>
              <a:t>dcm2nii</a:t>
            </a:r>
            <a:r>
              <a:rPr lang="en" sz="1400"/>
              <a:t> function suggested for conversion*</a:t>
            </a:r>
            <a:endParaRPr sz="1400"/>
          </a:p>
          <a:p>
            <a:pPr indent="-355600" lvl="0" marL="457200" rtl="0" algn="l">
              <a:spcBef>
                <a:spcPts val="0"/>
              </a:spcBef>
              <a:spcAft>
                <a:spcPts val="0"/>
              </a:spcAft>
              <a:buSzPts val="2000"/>
              <a:buChar char="●"/>
            </a:pPr>
            <a:r>
              <a:rPr lang="en" sz="2000"/>
              <a:t>Loading overlays (e.g. stat masks), with </a:t>
            </a:r>
            <a:r>
              <a:rPr i="1" lang="en" sz="2000"/>
              <a:t>many</a:t>
            </a:r>
            <a:r>
              <a:rPr lang="en" sz="2000"/>
              <a:t> editing tools</a:t>
            </a:r>
            <a:endParaRPr sz="2000"/>
          </a:p>
          <a:p>
            <a:pPr indent="-355600" lvl="0" marL="457200" rtl="0" algn="l">
              <a:spcBef>
                <a:spcPts val="0"/>
              </a:spcBef>
              <a:spcAft>
                <a:spcPts val="0"/>
              </a:spcAft>
              <a:buSzPts val="2000"/>
              <a:buChar char="●"/>
            </a:pPr>
            <a:r>
              <a:rPr lang="en" sz="2000"/>
              <a:t>Rendered cutouts or clipping views, mosaics, and slices</a:t>
            </a:r>
            <a:endParaRPr sz="2000"/>
          </a:p>
          <a:p>
            <a:pPr indent="-355600" lvl="0" marL="457200" rtl="0" algn="l">
              <a:spcBef>
                <a:spcPts val="0"/>
              </a:spcBef>
              <a:spcAft>
                <a:spcPts val="0"/>
              </a:spcAft>
              <a:buSzPts val="2000"/>
              <a:buChar char="●"/>
            </a:pPr>
            <a:r>
              <a:rPr lang="en" sz="2000"/>
              <a:t>Drawing regions of interest</a:t>
            </a:r>
            <a:endParaRPr sz="2000"/>
          </a:p>
        </p:txBody>
      </p:sp>
      <p:sp>
        <p:nvSpPr>
          <p:cNvPr id="279" name="Google Shape;279;p26"/>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6"/>
          <p:cNvSpPr/>
          <p:nvPr/>
        </p:nvSpPr>
        <p:spPr>
          <a:xfrm>
            <a:off x="283450" y="2059908"/>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6"/>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6"/>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6"/>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Tools</a:t>
            </a:r>
            <a:endParaRPr/>
          </a:p>
        </p:txBody>
      </p:sp>
      <p:sp>
        <p:nvSpPr>
          <p:cNvPr id="290" name="Google Shape;290;p27"/>
          <p:cNvSpPr txBox="1"/>
          <p:nvPr>
            <p:ph idx="1" type="body"/>
          </p:nvPr>
        </p:nvSpPr>
        <p:spPr>
          <a:xfrm>
            <a:off x="1297500" y="10431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Example of basic functionality of MRIcroGL</a:t>
            </a:r>
            <a:endParaRPr sz="2000"/>
          </a:p>
        </p:txBody>
      </p:sp>
      <p:sp>
        <p:nvSpPr>
          <p:cNvPr id="291" name="Google Shape;291;p27"/>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
          <p:cNvSpPr/>
          <p:nvPr/>
        </p:nvSpPr>
        <p:spPr>
          <a:xfrm>
            <a:off x="283450" y="2059908"/>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7"/>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7"/>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7"/>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RIcroGL is an open-source cross-platform (OSX, Windows, Linux) real-time volume rendering tool (http://www.mccauslandcenter.sc.edu/mricrogl/). This video introduces the basics for using this software, showing how to load images, change between rendering and 2D slices, making mosaics, etc. Enable YouTube annotations to see text notes." id="297" name="Google Shape;297;p27" title="basics.mov">
            <a:hlinkClick r:id="rId3"/>
          </p:cNvPr>
          <p:cNvPicPr preferRelativeResize="0"/>
          <p:nvPr/>
        </p:nvPicPr>
        <p:blipFill>
          <a:blip r:embed="rId4">
            <a:alphaModFix/>
          </a:blip>
          <a:stretch>
            <a:fillRect/>
          </a:stretch>
        </p:blipFill>
        <p:spPr>
          <a:xfrm>
            <a:off x="2530950" y="1520600"/>
            <a:ext cx="4572000" cy="3429000"/>
          </a:xfrm>
          <a:prstGeom prst="rect">
            <a:avLst/>
          </a:prstGeom>
          <a:noFill/>
          <a:ln>
            <a:noFill/>
          </a:ln>
        </p:spPr>
      </p:pic>
      <p:sp>
        <p:nvSpPr>
          <p:cNvPr id="298" name="Google Shape;298;p27"/>
          <p:cNvSpPr txBox="1"/>
          <p:nvPr/>
        </p:nvSpPr>
        <p:spPr>
          <a:xfrm>
            <a:off x="7857950" y="4949600"/>
            <a:ext cx="12858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u="sng">
                <a:solidFill>
                  <a:srgbClr val="FFFFFF"/>
                </a:solidFill>
                <a:hlinkClick r:id="rId5"/>
              </a:rPr>
              <a:t>Chris Rorden YouTube</a:t>
            </a:r>
            <a:endParaRPr i="1" sz="8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Scripting</a:t>
            </a:r>
            <a:endParaRPr/>
          </a:p>
        </p:txBody>
      </p:sp>
      <p:sp>
        <p:nvSpPr>
          <p:cNvPr id="304" name="Google Shape;304;p28"/>
          <p:cNvSpPr txBox="1"/>
          <p:nvPr>
            <p:ph idx="1" type="body"/>
          </p:nvPr>
        </p:nvSpPr>
        <p:spPr>
          <a:xfrm>
            <a:off x="1297500" y="1567550"/>
            <a:ext cx="45108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Pascal and Python supported</a:t>
            </a:r>
            <a:endParaRPr sz="2000"/>
          </a:p>
          <a:p>
            <a:pPr indent="-355600" lvl="0" marL="457200" rtl="0" algn="l">
              <a:spcBef>
                <a:spcPts val="0"/>
              </a:spcBef>
              <a:spcAft>
                <a:spcPts val="0"/>
              </a:spcAft>
              <a:buSzPts val="2000"/>
              <a:buChar char="●"/>
            </a:pPr>
            <a:r>
              <a:rPr lang="en" sz="2000"/>
              <a:t>Documentation primarily in Pascal</a:t>
            </a:r>
            <a:endParaRPr sz="2000"/>
          </a:p>
          <a:p>
            <a:pPr indent="-355600" lvl="0" marL="457200" rtl="0" algn="l">
              <a:spcBef>
                <a:spcPts val="0"/>
              </a:spcBef>
              <a:spcAft>
                <a:spcPts val="0"/>
              </a:spcAft>
              <a:buSzPts val="2000"/>
              <a:buChar char="●"/>
            </a:pPr>
            <a:r>
              <a:rPr lang="en" sz="2000"/>
              <a:t>Tons of example script templates</a:t>
            </a:r>
            <a:endParaRPr sz="2000"/>
          </a:p>
        </p:txBody>
      </p:sp>
      <p:sp>
        <p:nvSpPr>
          <p:cNvPr id="305" name="Google Shape;305;p28"/>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8"/>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8"/>
          <p:cNvSpPr/>
          <p:nvPr/>
        </p:nvSpPr>
        <p:spPr>
          <a:xfrm>
            <a:off x="283450" y="2399840"/>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8"/>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8"/>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8"/>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8"/>
          <p:cNvPicPr preferRelativeResize="0"/>
          <p:nvPr/>
        </p:nvPicPr>
        <p:blipFill>
          <a:blip r:embed="rId3">
            <a:alphaModFix/>
          </a:blip>
          <a:stretch>
            <a:fillRect/>
          </a:stretch>
        </p:blipFill>
        <p:spPr>
          <a:xfrm>
            <a:off x="5808301" y="1567550"/>
            <a:ext cx="3080075" cy="31208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Scripting</a:t>
            </a:r>
            <a:endParaRPr/>
          </a:p>
        </p:txBody>
      </p:sp>
      <p:sp>
        <p:nvSpPr>
          <p:cNvPr id="317" name="Google Shape;317;p29"/>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9"/>
          <p:cNvSpPr/>
          <p:nvPr/>
        </p:nvSpPr>
        <p:spPr>
          <a:xfrm>
            <a:off x="283450" y="2399840"/>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9"/>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9"/>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9"/>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29"/>
          <p:cNvPicPr preferRelativeResize="0"/>
          <p:nvPr/>
        </p:nvPicPr>
        <p:blipFill>
          <a:blip r:embed="rId3">
            <a:alphaModFix/>
          </a:blip>
          <a:stretch>
            <a:fillRect/>
          </a:stretch>
        </p:blipFill>
        <p:spPr>
          <a:xfrm>
            <a:off x="1762900" y="1008150"/>
            <a:ext cx="6104800" cy="3978924"/>
          </a:xfrm>
          <a:prstGeom prst="rect">
            <a:avLst/>
          </a:prstGeom>
          <a:noFill/>
          <a:ln>
            <a:noFill/>
          </a:ln>
        </p:spPr>
      </p:pic>
      <p:sp>
        <p:nvSpPr>
          <p:cNvPr id="324" name="Google Shape;324;p29"/>
          <p:cNvSpPr txBox="1"/>
          <p:nvPr/>
        </p:nvSpPr>
        <p:spPr>
          <a:xfrm>
            <a:off x="8005450" y="4949600"/>
            <a:ext cx="1138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rgbClr val="FFFFFF"/>
                </a:solidFill>
              </a:rPr>
              <a:t>Oathes Lab</a:t>
            </a:r>
            <a:endParaRPr i="1" sz="8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Scripting</a:t>
            </a:r>
            <a:endParaRPr/>
          </a:p>
        </p:txBody>
      </p:sp>
      <p:sp>
        <p:nvSpPr>
          <p:cNvPr id="330" name="Google Shape;330;p30"/>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0"/>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0"/>
          <p:cNvSpPr/>
          <p:nvPr/>
        </p:nvSpPr>
        <p:spPr>
          <a:xfrm>
            <a:off x="283450" y="2399840"/>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0"/>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0"/>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0"/>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30"/>
          <p:cNvPicPr preferRelativeResize="0"/>
          <p:nvPr/>
        </p:nvPicPr>
        <p:blipFill>
          <a:blip r:embed="rId3">
            <a:alphaModFix/>
          </a:blip>
          <a:stretch>
            <a:fillRect/>
          </a:stretch>
        </p:blipFill>
        <p:spPr>
          <a:xfrm>
            <a:off x="1759225" y="910475"/>
            <a:ext cx="6115449" cy="3969400"/>
          </a:xfrm>
          <a:prstGeom prst="rect">
            <a:avLst/>
          </a:prstGeom>
          <a:noFill/>
          <a:ln>
            <a:noFill/>
          </a:ln>
        </p:spPr>
      </p:pic>
      <p:sp>
        <p:nvSpPr>
          <p:cNvPr id="337" name="Google Shape;337;p30"/>
          <p:cNvSpPr txBox="1"/>
          <p:nvPr/>
        </p:nvSpPr>
        <p:spPr>
          <a:xfrm>
            <a:off x="8005450" y="4949600"/>
            <a:ext cx="1138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rgbClr val="FFFFFF"/>
                </a:solidFill>
              </a:rPr>
              <a:t>Oathes Lab</a:t>
            </a:r>
            <a:endParaRPr i="1" sz="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Scripting</a:t>
            </a:r>
            <a:endParaRPr/>
          </a:p>
        </p:txBody>
      </p:sp>
      <p:sp>
        <p:nvSpPr>
          <p:cNvPr id="343" name="Google Shape;343;p31"/>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1"/>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1"/>
          <p:cNvSpPr/>
          <p:nvPr/>
        </p:nvSpPr>
        <p:spPr>
          <a:xfrm>
            <a:off x="283450" y="2399840"/>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1"/>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1"/>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1"/>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MRIcroGL is an open-source cross-platform (OSX, Windows, Linux) real-time volume rendering tool (http://www.mccauslandcenter.sc.edu/mricrogl/). This video shows how scripting can be used by new users to see some of the program's features, and by advanced users to automate repetitive tasks or make videos. Enable YouTube annotations to see text notes." id="349" name="Google Shape;349;p31" title="scripting.mov">
            <a:hlinkClick r:id="rId3"/>
          </p:cNvPr>
          <p:cNvPicPr preferRelativeResize="0"/>
          <p:nvPr/>
        </p:nvPicPr>
        <p:blipFill>
          <a:blip r:embed="rId4">
            <a:alphaModFix/>
          </a:blip>
          <a:stretch>
            <a:fillRect/>
          </a:stretch>
        </p:blipFill>
        <p:spPr>
          <a:xfrm>
            <a:off x="2125063" y="1059975"/>
            <a:ext cx="4893875" cy="3670400"/>
          </a:xfrm>
          <a:prstGeom prst="rect">
            <a:avLst/>
          </a:prstGeom>
          <a:noFill/>
          <a:ln>
            <a:noFill/>
          </a:ln>
        </p:spPr>
      </p:pic>
      <p:sp>
        <p:nvSpPr>
          <p:cNvPr id="350" name="Google Shape;350;p31"/>
          <p:cNvSpPr txBox="1"/>
          <p:nvPr/>
        </p:nvSpPr>
        <p:spPr>
          <a:xfrm>
            <a:off x="7818650" y="4949600"/>
            <a:ext cx="13254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u="sng">
                <a:solidFill>
                  <a:srgbClr val="FFFFFF"/>
                </a:solidFill>
                <a:hlinkClick r:id="rId5"/>
              </a:rPr>
              <a:t>Chris Rorden YouTube</a:t>
            </a:r>
            <a:endParaRPr i="1" sz="8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35094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Sasquatch</a:t>
            </a:r>
            <a:endParaRPr/>
          </a:p>
        </p:txBody>
      </p:sp>
      <p:sp>
        <p:nvSpPr>
          <p:cNvPr id="141" name="Google Shape;141;p14"/>
          <p:cNvSpPr txBox="1"/>
          <p:nvPr>
            <p:ph idx="1" type="body"/>
          </p:nvPr>
        </p:nvSpPr>
        <p:spPr>
          <a:xfrm>
            <a:off x="1297500" y="1307850"/>
            <a:ext cx="34032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Mysterious creature hides in the woods</a:t>
            </a:r>
            <a:endParaRPr sz="1400"/>
          </a:p>
          <a:p>
            <a:pPr indent="-317500" lvl="0" marL="457200" rtl="0" algn="l">
              <a:spcBef>
                <a:spcPts val="0"/>
              </a:spcBef>
              <a:spcAft>
                <a:spcPts val="0"/>
              </a:spcAft>
              <a:buSzPts val="1400"/>
              <a:buChar char="●"/>
            </a:pPr>
            <a:r>
              <a:rPr lang="en" sz="1400"/>
              <a:t>Heard legends of it</a:t>
            </a:r>
            <a:endParaRPr sz="1400"/>
          </a:p>
          <a:p>
            <a:pPr indent="-317500" lvl="0" marL="457200" rtl="0" algn="l">
              <a:spcBef>
                <a:spcPts val="0"/>
              </a:spcBef>
              <a:spcAft>
                <a:spcPts val="0"/>
              </a:spcAft>
              <a:buSzPts val="1400"/>
              <a:buChar char="●"/>
            </a:pPr>
            <a:r>
              <a:rPr lang="en" sz="1400"/>
              <a:t>Seeking more information, but don’t know where to start</a:t>
            </a:r>
            <a:endParaRPr sz="1400"/>
          </a:p>
          <a:p>
            <a:pPr indent="-317500" lvl="0" marL="457200" rtl="0" algn="l">
              <a:spcBef>
                <a:spcPts val="0"/>
              </a:spcBef>
              <a:spcAft>
                <a:spcPts val="0"/>
              </a:spcAft>
              <a:buSzPts val="1400"/>
              <a:buChar char="●"/>
            </a:pPr>
            <a:r>
              <a:rPr lang="en" sz="1400"/>
              <a:t>After searching, convinced you’ve found a trail but still eluding you</a:t>
            </a:r>
            <a:endParaRPr sz="1400"/>
          </a:p>
        </p:txBody>
      </p:sp>
      <p:pic>
        <p:nvPicPr>
          <p:cNvPr id="142" name="Google Shape;142;p14"/>
          <p:cNvPicPr preferRelativeResize="0"/>
          <p:nvPr/>
        </p:nvPicPr>
        <p:blipFill>
          <a:blip r:embed="rId3">
            <a:alphaModFix/>
          </a:blip>
          <a:stretch>
            <a:fillRect/>
          </a:stretch>
        </p:blipFill>
        <p:spPr>
          <a:xfrm>
            <a:off x="1819788" y="3511400"/>
            <a:ext cx="2358624" cy="13267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Neuroimaging Examples: Slice views</a:t>
            </a:r>
            <a:endParaRPr/>
          </a:p>
        </p:txBody>
      </p:sp>
      <p:sp>
        <p:nvSpPr>
          <p:cNvPr id="356" name="Google Shape;356;p32"/>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2"/>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2"/>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283450" y="2739773"/>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32"/>
          <p:cNvPicPr preferRelativeResize="0"/>
          <p:nvPr/>
        </p:nvPicPr>
        <p:blipFill>
          <a:blip r:embed="rId3">
            <a:alphaModFix/>
          </a:blip>
          <a:stretch>
            <a:fillRect/>
          </a:stretch>
        </p:blipFill>
        <p:spPr>
          <a:xfrm>
            <a:off x="1297501" y="1104503"/>
            <a:ext cx="2390665" cy="2625954"/>
          </a:xfrm>
          <a:prstGeom prst="rect">
            <a:avLst/>
          </a:prstGeom>
          <a:noFill/>
          <a:ln>
            <a:noFill/>
          </a:ln>
        </p:spPr>
      </p:pic>
      <p:pic>
        <p:nvPicPr>
          <p:cNvPr id="363" name="Google Shape;363;p32"/>
          <p:cNvPicPr preferRelativeResize="0"/>
          <p:nvPr/>
        </p:nvPicPr>
        <p:blipFill>
          <a:blip r:embed="rId4">
            <a:alphaModFix/>
          </a:blip>
          <a:stretch>
            <a:fillRect/>
          </a:stretch>
        </p:blipFill>
        <p:spPr>
          <a:xfrm>
            <a:off x="2754195" y="2059889"/>
            <a:ext cx="2390671" cy="2625967"/>
          </a:xfrm>
          <a:prstGeom prst="rect">
            <a:avLst/>
          </a:prstGeom>
          <a:noFill/>
          <a:ln>
            <a:noFill/>
          </a:ln>
        </p:spPr>
      </p:pic>
      <p:pic>
        <p:nvPicPr>
          <p:cNvPr id="364" name="Google Shape;364;p32"/>
          <p:cNvPicPr preferRelativeResize="0"/>
          <p:nvPr/>
        </p:nvPicPr>
        <p:blipFill>
          <a:blip r:embed="rId5">
            <a:alphaModFix/>
          </a:blip>
          <a:stretch>
            <a:fillRect/>
          </a:stretch>
        </p:blipFill>
        <p:spPr>
          <a:xfrm>
            <a:off x="5589374" y="1104504"/>
            <a:ext cx="3100023" cy="3581348"/>
          </a:xfrm>
          <a:prstGeom prst="rect">
            <a:avLst/>
          </a:prstGeom>
          <a:noFill/>
          <a:ln>
            <a:noFill/>
          </a:ln>
        </p:spPr>
      </p:pic>
      <p:sp>
        <p:nvSpPr>
          <p:cNvPr id="365" name="Google Shape;365;p32"/>
          <p:cNvSpPr txBox="1"/>
          <p:nvPr/>
        </p:nvSpPr>
        <p:spPr>
          <a:xfrm>
            <a:off x="8005450" y="4949600"/>
            <a:ext cx="1138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rgbClr val="FFFFFF"/>
                </a:solidFill>
              </a:rPr>
              <a:t>Oathes Lab</a:t>
            </a:r>
            <a:endParaRPr i="1" sz="8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Neuroimaging Examples: Slice views</a:t>
            </a:r>
            <a:endParaRPr/>
          </a:p>
        </p:txBody>
      </p:sp>
      <p:sp>
        <p:nvSpPr>
          <p:cNvPr id="371" name="Google Shape;371;p33"/>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283450" y="2739773"/>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3"/>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33"/>
          <p:cNvPicPr preferRelativeResize="0"/>
          <p:nvPr/>
        </p:nvPicPr>
        <p:blipFill>
          <a:blip r:embed="rId3">
            <a:alphaModFix/>
          </a:blip>
          <a:stretch>
            <a:fillRect/>
          </a:stretch>
        </p:blipFill>
        <p:spPr>
          <a:xfrm>
            <a:off x="1600725" y="955275"/>
            <a:ext cx="3625334" cy="4188222"/>
          </a:xfrm>
          <a:prstGeom prst="rect">
            <a:avLst/>
          </a:prstGeom>
          <a:noFill/>
          <a:ln>
            <a:noFill/>
          </a:ln>
        </p:spPr>
      </p:pic>
      <p:pic>
        <p:nvPicPr>
          <p:cNvPr id="378" name="Google Shape;378;p33"/>
          <p:cNvPicPr preferRelativeResize="0"/>
          <p:nvPr/>
        </p:nvPicPr>
        <p:blipFill>
          <a:blip r:embed="rId4">
            <a:alphaModFix/>
          </a:blip>
          <a:stretch>
            <a:fillRect/>
          </a:stretch>
        </p:blipFill>
        <p:spPr>
          <a:xfrm>
            <a:off x="5405609" y="1568775"/>
            <a:ext cx="2828925" cy="2552700"/>
          </a:xfrm>
          <a:prstGeom prst="rect">
            <a:avLst/>
          </a:prstGeom>
          <a:noFill/>
          <a:ln>
            <a:noFill/>
          </a:ln>
        </p:spPr>
      </p:pic>
      <p:sp>
        <p:nvSpPr>
          <p:cNvPr id="379" name="Google Shape;379;p33"/>
          <p:cNvSpPr txBox="1"/>
          <p:nvPr/>
        </p:nvSpPr>
        <p:spPr>
          <a:xfrm>
            <a:off x="8005450" y="4949600"/>
            <a:ext cx="1138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rgbClr val="FFFFFF"/>
                </a:solidFill>
              </a:rPr>
              <a:t>Oathes Lab</a:t>
            </a:r>
            <a:endParaRPr i="1" sz="800">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Neuroimaging Examples: Mosaic</a:t>
            </a:r>
            <a:endParaRPr/>
          </a:p>
        </p:txBody>
      </p:sp>
      <p:sp>
        <p:nvSpPr>
          <p:cNvPr id="385" name="Google Shape;385;p34"/>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4"/>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4"/>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4"/>
          <p:cNvSpPr/>
          <p:nvPr/>
        </p:nvSpPr>
        <p:spPr>
          <a:xfrm>
            <a:off x="283450" y="2739773"/>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4"/>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4"/>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34"/>
          <p:cNvPicPr preferRelativeResize="0"/>
          <p:nvPr/>
        </p:nvPicPr>
        <p:blipFill>
          <a:blip r:embed="rId3">
            <a:alphaModFix/>
          </a:blip>
          <a:stretch>
            <a:fillRect/>
          </a:stretch>
        </p:blipFill>
        <p:spPr>
          <a:xfrm>
            <a:off x="2916425" y="1178475"/>
            <a:ext cx="3500725" cy="3733000"/>
          </a:xfrm>
          <a:prstGeom prst="rect">
            <a:avLst/>
          </a:prstGeom>
          <a:noFill/>
          <a:ln>
            <a:noFill/>
          </a:ln>
        </p:spPr>
      </p:pic>
      <p:sp>
        <p:nvSpPr>
          <p:cNvPr id="392" name="Google Shape;392;p34"/>
          <p:cNvSpPr txBox="1"/>
          <p:nvPr/>
        </p:nvSpPr>
        <p:spPr>
          <a:xfrm>
            <a:off x="8005450" y="4949600"/>
            <a:ext cx="1138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rgbClr val="FFFFFF"/>
                </a:solidFill>
              </a:rPr>
              <a:t>Oathes Lab</a:t>
            </a:r>
            <a:endParaRPr i="1" sz="8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Neuroimaging Examples: “Exploded brain”</a:t>
            </a:r>
            <a:endParaRPr/>
          </a:p>
        </p:txBody>
      </p:sp>
      <p:sp>
        <p:nvSpPr>
          <p:cNvPr id="398" name="Google Shape;398;p35"/>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5"/>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5"/>
          <p:cNvSpPr/>
          <p:nvPr/>
        </p:nvSpPr>
        <p:spPr>
          <a:xfrm>
            <a:off x="283450" y="2739773"/>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5"/>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35"/>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35"/>
          <p:cNvPicPr preferRelativeResize="0"/>
          <p:nvPr/>
        </p:nvPicPr>
        <p:blipFill>
          <a:blip r:embed="rId3">
            <a:alphaModFix/>
          </a:blip>
          <a:stretch>
            <a:fillRect/>
          </a:stretch>
        </p:blipFill>
        <p:spPr>
          <a:xfrm>
            <a:off x="1266838" y="1133025"/>
            <a:ext cx="6610324" cy="3683025"/>
          </a:xfrm>
          <a:prstGeom prst="rect">
            <a:avLst/>
          </a:prstGeom>
          <a:noFill/>
          <a:ln>
            <a:noFill/>
          </a:ln>
        </p:spPr>
      </p:pic>
      <p:sp>
        <p:nvSpPr>
          <p:cNvPr id="405" name="Google Shape;405;p35"/>
          <p:cNvSpPr txBox="1"/>
          <p:nvPr/>
        </p:nvSpPr>
        <p:spPr>
          <a:xfrm>
            <a:off x="8005450" y="4949600"/>
            <a:ext cx="1138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rgbClr val="FFFFFF"/>
                </a:solidFill>
              </a:rPr>
              <a:t>Oathes Lab</a:t>
            </a:r>
            <a:endParaRPr i="1" sz="8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Neuroimaging Examples: Rendered</a:t>
            </a:r>
            <a:endParaRPr/>
          </a:p>
        </p:txBody>
      </p:sp>
      <p:sp>
        <p:nvSpPr>
          <p:cNvPr id="411" name="Google Shape;411;p36"/>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6"/>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36"/>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6"/>
          <p:cNvSpPr/>
          <p:nvPr/>
        </p:nvSpPr>
        <p:spPr>
          <a:xfrm>
            <a:off x="283450" y="2739773"/>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6"/>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6"/>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36"/>
          <p:cNvPicPr preferRelativeResize="0"/>
          <p:nvPr/>
        </p:nvPicPr>
        <p:blipFill>
          <a:blip r:embed="rId3">
            <a:alphaModFix/>
          </a:blip>
          <a:stretch>
            <a:fillRect/>
          </a:stretch>
        </p:blipFill>
        <p:spPr>
          <a:xfrm>
            <a:off x="2151838" y="1020100"/>
            <a:ext cx="5330227" cy="3750151"/>
          </a:xfrm>
          <a:prstGeom prst="rect">
            <a:avLst/>
          </a:prstGeom>
          <a:noFill/>
          <a:ln>
            <a:noFill/>
          </a:ln>
        </p:spPr>
      </p:pic>
      <p:sp>
        <p:nvSpPr>
          <p:cNvPr id="418" name="Google Shape;418;p36"/>
          <p:cNvSpPr txBox="1"/>
          <p:nvPr/>
        </p:nvSpPr>
        <p:spPr>
          <a:xfrm>
            <a:off x="8005450" y="4949600"/>
            <a:ext cx="1138500" cy="1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800">
                <a:solidFill>
                  <a:srgbClr val="FFFFFF"/>
                </a:solidFill>
              </a:rPr>
              <a:t>Oathes Lab</a:t>
            </a:r>
            <a:endParaRPr i="1" sz="8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Do’s and Don’ts of MRIcroGL</a:t>
            </a:r>
            <a:endParaRPr/>
          </a:p>
        </p:txBody>
      </p:sp>
      <p:sp>
        <p:nvSpPr>
          <p:cNvPr id="424" name="Google Shape;424;p3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DO:</a:t>
            </a:r>
            <a:endParaRPr sz="2000"/>
          </a:p>
          <a:p>
            <a:pPr indent="-355600" lvl="1" marL="914400" rtl="0" algn="l">
              <a:spcBef>
                <a:spcPts val="0"/>
              </a:spcBef>
              <a:spcAft>
                <a:spcPts val="0"/>
              </a:spcAft>
              <a:buSzPts val="2000"/>
              <a:buChar char="○"/>
            </a:pPr>
            <a:r>
              <a:rPr lang="en" sz="2000"/>
              <a:t>Utilize scripting</a:t>
            </a:r>
            <a:endParaRPr sz="2000"/>
          </a:p>
          <a:p>
            <a:pPr indent="-355600" lvl="1" marL="914400" rtl="0" algn="l">
              <a:spcBef>
                <a:spcPts val="0"/>
              </a:spcBef>
              <a:spcAft>
                <a:spcPts val="0"/>
              </a:spcAft>
              <a:buSzPts val="2000"/>
              <a:buChar char="○"/>
            </a:pPr>
            <a:r>
              <a:rPr lang="en" sz="2000"/>
              <a:t>Test your graphics card before making lots of edits</a:t>
            </a:r>
            <a:endParaRPr sz="2000"/>
          </a:p>
          <a:p>
            <a:pPr indent="-355600" lvl="1" marL="914400" rtl="0" algn="l">
              <a:spcBef>
                <a:spcPts val="0"/>
              </a:spcBef>
              <a:spcAft>
                <a:spcPts val="0"/>
              </a:spcAft>
              <a:buSzPts val="2000"/>
              <a:buChar char="○"/>
            </a:pPr>
            <a:r>
              <a:rPr lang="en" sz="2000"/>
              <a:t>Read manual for context</a:t>
            </a:r>
            <a:endParaRPr sz="2000"/>
          </a:p>
          <a:p>
            <a:pPr indent="-355600" lvl="0" marL="457200" rtl="0" algn="l">
              <a:spcBef>
                <a:spcPts val="0"/>
              </a:spcBef>
              <a:spcAft>
                <a:spcPts val="0"/>
              </a:spcAft>
              <a:buSzPts val="2000"/>
              <a:buChar char="●"/>
            </a:pPr>
            <a:r>
              <a:rPr lang="en" sz="2000"/>
              <a:t>DON’T: </a:t>
            </a:r>
            <a:endParaRPr sz="2000"/>
          </a:p>
          <a:p>
            <a:pPr indent="-355600" lvl="1" marL="914400" rtl="0" algn="l">
              <a:spcBef>
                <a:spcPts val="0"/>
              </a:spcBef>
              <a:spcAft>
                <a:spcPts val="0"/>
              </a:spcAft>
              <a:buSzPts val="2000"/>
              <a:buChar char="○"/>
            </a:pPr>
            <a:r>
              <a:rPr lang="en" sz="2000"/>
              <a:t>Load binary masks using trilinear interpolation</a:t>
            </a:r>
            <a:endParaRPr sz="2000"/>
          </a:p>
          <a:p>
            <a:pPr indent="-355600" lvl="1" marL="914400" rtl="0" algn="l">
              <a:spcBef>
                <a:spcPts val="0"/>
              </a:spcBef>
              <a:spcAft>
                <a:spcPts val="0"/>
              </a:spcAft>
              <a:buSzPts val="2000"/>
              <a:buChar char="○"/>
            </a:pPr>
            <a:r>
              <a:rPr lang="en" sz="2000"/>
              <a:t>Try to load &gt;15 overlays onto a rendered brain</a:t>
            </a:r>
            <a:endParaRPr sz="2000"/>
          </a:p>
          <a:p>
            <a:pPr indent="-355600" lvl="1" marL="914400" rtl="0" algn="l">
              <a:spcBef>
                <a:spcPts val="0"/>
              </a:spcBef>
              <a:spcAft>
                <a:spcPts val="0"/>
              </a:spcAft>
              <a:buSzPts val="2000"/>
              <a:buChar char="○"/>
            </a:pPr>
            <a:r>
              <a:rPr lang="en" sz="2000"/>
              <a:t>Use MRIcroGL to visualize everything</a:t>
            </a:r>
            <a:endParaRPr sz="2000"/>
          </a:p>
        </p:txBody>
      </p:sp>
      <p:sp>
        <p:nvSpPr>
          <p:cNvPr id="425" name="Google Shape;425;p37"/>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7"/>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7"/>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7"/>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7"/>
          <p:cNvSpPr/>
          <p:nvPr/>
        </p:nvSpPr>
        <p:spPr>
          <a:xfrm>
            <a:off x="283450" y="307970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7"/>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Do’s and Don’ts of MRIcroGL: Graphics </a:t>
            </a:r>
            <a:endParaRPr/>
          </a:p>
        </p:txBody>
      </p:sp>
      <p:sp>
        <p:nvSpPr>
          <p:cNvPr id="436" name="Google Shape;436;p38"/>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8"/>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8"/>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283450" y="307970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8"/>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38"/>
          <p:cNvPicPr preferRelativeResize="0"/>
          <p:nvPr/>
        </p:nvPicPr>
        <p:blipFill rotWithShape="1">
          <a:blip r:embed="rId3">
            <a:alphaModFix/>
          </a:blip>
          <a:srcRect b="12072" l="0" r="8692" t="0"/>
          <a:stretch/>
        </p:blipFill>
        <p:spPr>
          <a:xfrm>
            <a:off x="1361825" y="1235850"/>
            <a:ext cx="4260200" cy="32235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Do’s and Don’ts of MRIcroGL</a:t>
            </a:r>
            <a:endParaRPr/>
          </a:p>
        </p:txBody>
      </p:sp>
      <p:sp>
        <p:nvSpPr>
          <p:cNvPr id="448" name="Google Shape;448;p39"/>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283450" y="307970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4" name="Google Shape;454;p39"/>
          <p:cNvPicPr preferRelativeResize="0"/>
          <p:nvPr/>
        </p:nvPicPr>
        <p:blipFill rotWithShape="1">
          <a:blip r:embed="rId3">
            <a:alphaModFix/>
          </a:blip>
          <a:srcRect b="12072" l="0" r="8692" t="0"/>
          <a:stretch/>
        </p:blipFill>
        <p:spPr>
          <a:xfrm>
            <a:off x="1361825" y="1235850"/>
            <a:ext cx="4260200" cy="3223551"/>
          </a:xfrm>
          <a:prstGeom prst="rect">
            <a:avLst/>
          </a:prstGeom>
          <a:noFill/>
          <a:ln>
            <a:noFill/>
          </a:ln>
        </p:spPr>
      </p:pic>
      <p:pic>
        <p:nvPicPr>
          <p:cNvPr id="455" name="Google Shape;455;p39"/>
          <p:cNvPicPr preferRelativeResize="0"/>
          <p:nvPr/>
        </p:nvPicPr>
        <p:blipFill>
          <a:blip r:embed="rId4">
            <a:alphaModFix/>
          </a:blip>
          <a:stretch>
            <a:fillRect/>
          </a:stretch>
        </p:blipFill>
        <p:spPr>
          <a:xfrm>
            <a:off x="4015775" y="1864725"/>
            <a:ext cx="3777151" cy="3164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40"/>
          <p:cNvSpPr txBox="1"/>
          <p:nvPr>
            <p:ph type="title"/>
          </p:nvPr>
        </p:nvSpPr>
        <p:spPr>
          <a:xfrm>
            <a:off x="1297500" y="393750"/>
            <a:ext cx="7524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Do’s and Don’ts of MRIcroGL: Not for everything</a:t>
            </a:r>
            <a:endParaRPr/>
          </a:p>
        </p:txBody>
      </p:sp>
      <p:sp>
        <p:nvSpPr>
          <p:cNvPr id="461" name="Google Shape;461;p40"/>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0"/>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0"/>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0"/>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0"/>
          <p:cNvSpPr/>
          <p:nvPr/>
        </p:nvSpPr>
        <p:spPr>
          <a:xfrm>
            <a:off x="283450" y="307970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0"/>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40"/>
          <p:cNvPicPr preferRelativeResize="0"/>
          <p:nvPr/>
        </p:nvPicPr>
        <p:blipFill>
          <a:blip r:embed="rId3">
            <a:alphaModFix/>
          </a:blip>
          <a:stretch>
            <a:fillRect/>
          </a:stretch>
        </p:blipFill>
        <p:spPr>
          <a:xfrm>
            <a:off x="1377600" y="1009875"/>
            <a:ext cx="3995747" cy="35308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Do’s and Don’ts of MRIcroGL</a:t>
            </a:r>
            <a:endParaRPr/>
          </a:p>
        </p:txBody>
      </p:sp>
      <p:sp>
        <p:nvSpPr>
          <p:cNvPr id="473" name="Google Shape;473;p41"/>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1"/>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1"/>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1"/>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1"/>
          <p:cNvSpPr/>
          <p:nvPr/>
        </p:nvSpPr>
        <p:spPr>
          <a:xfrm>
            <a:off x="283450" y="307970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1"/>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9" name="Google Shape;479;p41"/>
          <p:cNvPicPr preferRelativeResize="0"/>
          <p:nvPr/>
        </p:nvPicPr>
        <p:blipFill>
          <a:blip r:embed="rId3">
            <a:alphaModFix/>
          </a:blip>
          <a:stretch>
            <a:fillRect/>
          </a:stretch>
        </p:blipFill>
        <p:spPr>
          <a:xfrm>
            <a:off x="1377600" y="1009875"/>
            <a:ext cx="3995747" cy="3530848"/>
          </a:xfrm>
          <a:prstGeom prst="rect">
            <a:avLst/>
          </a:prstGeom>
          <a:noFill/>
          <a:ln>
            <a:noFill/>
          </a:ln>
        </p:spPr>
      </p:pic>
      <p:pic>
        <p:nvPicPr>
          <p:cNvPr id="480" name="Google Shape;480;p41"/>
          <p:cNvPicPr preferRelativeResize="0"/>
          <p:nvPr/>
        </p:nvPicPr>
        <p:blipFill>
          <a:blip r:embed="rId4">
            <a:alphaModFix/>
          </a:blip>
          <a:stretch>
            <a:fillRect/>
          </a:stretch>
        </p:blipFill>
        <p:spPr>
          <a:xfrm>
            <a:off x="4870547" y="1541488"/>
            <a:ext cx="3465851" cy="338722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FFFFFF"/>
                </a:solidFill>
                <a:latin typeface="Calibri"/>
                <a:ea typeface="Calibri"/>
                <a:cs typeface="Calibri"/>
                <a:sym typeface="Calibri"/>
              </a:rPr>
              <a:t>SASQUATCH = "</a:t>
            </a:r>
            <a:r>
              <a:rPr b="1" i="1" lang="en" sz="1800" u="sng">
                <a:solidFill>
                  <a:srgbClr val="FFFFFF"/>
                </a:solidFill>
                <a:latin typeface="Calibri"/>
                <a:ea typeface="Calibri"/>
                <a:cs typeface="Calibri"/>
                <a:sym typeface="Calibri"/>
              </a:rPr>
              <a:t>S</a:t>
            </a:r>
            <a:r>
              <a:rPr i="1" lang="en" sz="1800">
                <a:solidFill>
                  <a:srgbClr val="FFFFFF"/>
                </a:solidFill>
                <a:latin typeface="Calibri"/>
                <a:ea typeface="Calibri"/>
                <a:cs typeface="Calibri"/>
                <a:sym typeface="Calibri"/>
              </a:rPr>
              <a:t>hort </a:t>
            </a:r>
            <a:r>
              <a:rPr b="1" i="1" lang="en" sz="1800" u="sng">
                <a:solidFill>
                  <a:srgbClr val="FFFFFF"/>
                </a:solidFill>
                <a:latin typeface="Calibri"/>
                <a:ea typeface="Calibri"/>
                <a:cs typeface="Calibri"/>
                <a:sym typeface="Calibri"/>
              </a:rPr>
              <a:t>A</a:t>
            </a:r>
            <a:r>
              <a:rPr i="1" lang="en" sz="1800">
                <a:solidFill>
                  <a:srgbClr val="FFFFFF"/>
                </a:solidFill>
                <a:latin typeface="Calibri"/>
                <a:ea typeface="Calibri"/>
                <a:cs typeface="Calibri"/>
                <a:sym typeface="Calibri"/>
              </a:rPr>
              <a:t>ttention </a:t>
            </a:r>
            <a:r>
              <a:rPr b="1" i="1" lang="en" sz="1800" u="sng">
                <a:solidFill>
                  <a:srgbClr val="FFFFFF"/>
                </a:solidFill>
                <a:latin typeface="Calibri"/>
                <a:ea typeface="Calibri"/>
                <a:cs typeface="Calibri"/>
                <a:sym typeface="Calibri"/>
              </a:rPr>
              <a:t>S</a:t>
            </a:r>
            <a:r>
              <a:rPr i="1" lang="en" sz="1800">
                <a:solidFill>
                  <a:srgbClr val="FFFFFF"/>
                </a:solidFill>
                <a:latin typeface="Calibri"/>
                <a:ea typeface="Calibri"/>
                <a:cs typeface="Calibri"/>
                <a:sym typeface="Calibri"/>
              </a:rPr>
              <a:t>pan </a:t>
            </a:r>
            <a:r>
              <a:rPr b="1" i="1" lang="en" sz="1800" u="sng">
                <a:solidFill>
                  <a:srgbClr val="FFFFFF"/>
                </a:solidFill>
                <a:latin typeface="Calibri"/>
                <a:ea typeface="Calibri"/>
                <a:cs typeface="Calibri"/>
                <a:sym typeface="Calibri"/>
              </a:rPr>
              <a:t>Q</a:t>
            </a:r>
            <a:r>
              <a:rPr i="1" lang="en" sz="1800">
                <a:solidFill>
                  <a:srgbClr val="FFFFFF"/>
                </a:solidFill>
                <a:latin typeface="Calibri"/>
                <a:ea typeface="Calibri"/>
                <a:cs typeface="Calibri"/>
                <a:sym typeface="Calibri"/>
              </a:rPr>
              <a:t>uantitative [stuff] yo</a:t>
            </a:r>
            <a:r>
              <a:rPr b="1" i="1" lang="en" sz="1800" u="sng">
                <a:solidFill>
                  <a:srgbClr val="FFFFFF"/>
                </a:solidFill>
                <a:latin typeface="Calibri"/>
                <a:ea typeface="Calibri"/>
                <a:cs typeface="Calibri"/>
                <a:sym typeface="Calibri"/>
              </a:rPr>
              <a:t>U</a:t>
            </a:r>
            <a:r>
              <a:rPr i="1" lang="en" sz="1800">
                <a:solidFill>
                  <a:srgbClr val="FFFFFF"/>
                </a:solidFill>
                <a:latin typeface="Calibri"/>
                <a:ea typeface="Calibri"/>
                <a:cs typeface="Calibri"/>
                <a:sym typeface="Calibri"/>
              </a:rPr>
              <a:t> </a:t>
            </a:r>
            <a:r>
              <a:rPr b="1" i="1" lang="en" sz="1800" u="sng">
                <a:solidFill>
                  <a:srgbClr val="FFFFFF"/>
                </a:solidFill>
                <a:latin typeface="Calibri"/>
                <a:ea typeface="Calibri"/>
                <a:cs typeface="Calibri"/>
                <a:sym typeface="Calibri"/>
              </a:rPr>
              <a:t>A</a:t>
            </a:r>
            <a:r>
              <a:rPr i="1" lang="en" sz="1800">
                <a:solidFill>
                  <a:srgbClr val="FFFFFF"/>
                </a:solidFill>
                <a:latin typeface="Calibri"/>
                <a:ea typeface="Calibri"/>
                <a:cs typeface="Calibri"/>
                <a:sym typeface="Calibri"/>
              </a:rPr>
              <a:t>dmire </a:t>
            </a:r>
            <a:r>
              <a:rPr b="1" i="1" lang="en" sz="1800" u="sng">
                <a:solidFill>
                  <a:srgbClr val="FFFFFF"/>
                </a:solidFill>
                <a:latin typeface="Calibri"/>
                <a:ea typeface="Calibri"/>
                <a:cs typeface="Calibri"/>
                <a:sym typeface="Calibri"/>
              </a:rPr>
              <a:t>T</a:t>
            </a:r>
            <a:r>
              <a:rPr i="1" lang="en" sz="1800">
                <a:solidFill>
                  <a:srgbClr val="FFFFFF"/>
                </a:solidFill>
                <a:latin typeface="Calibri"/>
                <a:ea typeface="Calibri"/>
                <a:cs typeface="Calibri"/>
                <a:sym typeface="Calibri"/>
              </a:rPr>
              <a:t>hat </a:t>
            </a:r>
            <a:r>
              <a:rPr b="1" i="1" lang="en" sz="1800" u="sng">
                <a:solidFill>
                  <a:srgbClr val="FFFFFF"/>
                </a:solidFill>
                <a:latin typeface="Calibri"/>
                <a:ea typeface="Calibri"/>
                <a:cs typeface="Calibri"/>
                <a:sym typeface="Calibri"/>
              </a:rPr>
              <a:t>C</a:t>
            </a:r>
            <a:r>
              <a:rPr i="1" lang="en" sz="1800">
                <a:solidFill>
                  <a:srgbClr val="FFFFFF"/>
                </a:solidFill>
                <a:latin typeface="Calibri"/>
                <a:ea typeface="Calibri"/>
                <a:cs typeface="Calibri"/>
                <a:sym typeface="Calibri"/>
              </a:rPr>
              <a:t>an </a:t>
            </a:r>
            <a:r>
              <a:rPr b="1" i="1" lang="en" sz="1800" u="sng">
                <a:solidFill>
                  <a:srgbClr val="FFFFFF"/>
                </a:solidFill>
                <a:latin typeface="Calibri"/>
                <a:ea typeface="Calibri"/>
                <a:cs typeface="Calibri"/>
                <a:sym typeface="Calibri"/>
              </a:rPr>
              <a:t>H</a:t>
            </a:r>
            <a:r>
              <a:rPr i="1" lang="en" sz="1800">
                <a:solidFill>
                  <a:srgbClr val="FFFFFF"/>
                </a:solidFill>
                <a:latin typeface="Calibri"/>
                <a:ea typeface="Calibri"/>
                <a:cs typeface="Calibri"/>
                <a:sym typeface="Calibri"/>
              </a:rPr>
              <a:t>elp the rest of us"</a:t>
            </a:r>
            <a:endParaRPr i="1" sz="1800">
              <a:solidFill>
                <a:srgbClr val="FFFFFF"/>
              </a:solidFill>
              <a:latin typeface="Calibri"/>
              <a:ea typeface="Calibri"/>
              <a:cs typeface="Calibri"/>
              <a:sym typeface="Calibri"/>
            </a:endParaRPr>
          </a:p>
          <a:p>
            <a:pPr indent="0" lvl="0" marL="0" rtl="0" algn="l">
              <a:spcBef>
                <a:spcPts val="0"/>
              </a:spcBef>
              <a:spcAft>
                <a:spcPts val="0"/>
              </a:spcAft>
              <a:buNone/>
            </a:pPr>
            <a:r>
              <a:t/>
            </a:r>
            <a:endParaRPr i="1" sz="1800">
              <a:solidFill>
                <a:srgbClr val="FFFFFF"/>
              </a:solidFill>
              <a:latin typeface="Calibri"/>
              <a:ea typeface="Calibri"/>
              <a:cs typeface="Calibri"/>
              <a:sym typeface="Calibri"/>
            </a:endParaRPr>
          </a:p>
          <a:p>
            <a:pPr indent="0" lvl="0" marL="0" rtl="0" algn="l">
              <a:spcBef>
                <a:spcPts val="0"/>
              </a:spcBef>
              <a:spcAft>
                <a:spcPts val="0"/>
              </a:spcAft>
              <a:buNone/>
            </a:pPr>
            <a:r>
              <a:rPr lang="en" sz="1800">
                <a:solidFill>
                  <a:srgbClr val="FFFFFF"/>
                </a:solidFill>
                <a:latin typeface="Calibri"/>
                <a:ea typeface="Calibri"/>
                <a:cs typeface="Calibri"/>
                <a:sym typeface="Calibri"/>
              </a:rPr>
              <a:t>However...</a:t>
            </a:r>
            <a:endParaRPr sz="1800">
              <a:solidFill>
                <a:srgbClr val="FFFFFF"/>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486" name="Google Shape;486;p4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Excellent high resolution medical image viewer</a:t>
            </a:r>
            <a:endParaRPr sz="1400"/>
          </a:p>
          <a:p>
            <a:pPr indent="-355600" lvl="0" marL="457200" rtl="0" algn="l">
              <a:spcBef>
                <a:spcPts val="0"/>
              </a:spcBef>
              <a:spcAft>
                <a:spcPts val="0"/>
              </a:spcAft>
              <a:buSzPts val="2000"/>
              <a:buChar char="●"/>
            </a:pPr>
            <a:r>
              <a:rPr lang="en" sz="2000"/>
              <a:t>Scripting (Pascal, Python) allows quick, iterative figure creation</a:t>
            </a:r>
            <a:endParaRPr sz="2000"/>
          </a:p>
          <a:p>
            <a:pPr indent="-355600" lvl="0" marL="457200" rtl="0" algn="l">
              <a:spcBef>
                <a:spcPts val="0"/>
              </a:spcBef>
              <a:spcAft>
                <a:spcPts val="0"/>
              </a:spcAft>
              <a:buSzPts val="2000"/>
              <a:buChar char="●"/>
            </a:pPr>
            <a:r>
              <a:rPr lang="en" sz="2000"/>
              <a:t>Supports ROI drawing* and DICOM→NIFTI conversion</a:t>
            </a:r>
            <a:endParaRPr sz="2000"/>
          </a:p>
          <a:p>
            <a:pPr indent="-355600" lvl="1" marL="914400" rtl="0" algn="l">
              <a:spcBef>
                <a:spcPts val="0"/>
              </a:spcBef>
              <a:spcAft>
                <a:spcPts val="0"/>
              </a:spcAft>
              <a:buSzPts val="2000"/>
              <a:buChar char="○"/>
            </a:pPr>
            <a:r>
              <a:rPr lang="en" sz="2000"/>
              <a:t>*</a:t>
            </a:r>
            <a:r>
              <a:rPr lang="en" sz="1400"/>
              <a:t>Consider ITK-SNAP for challenging drawings</a:t>
            </a:r>
            <a:endParaRPr sz="2000"/>
          </a:p>
        </p:txBody>
      </p:sp>
      <p:sp>
        <p:nvSpPr>
          <p:cNvPr id="487" name="Google Shape;487;p42"/>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2"/>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2"/>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2"/>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2"/>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2"/>
          <p:cNvSpPr/>
          <p:nvPr/>
        </p:nvSpPr>
        <p:spPr>
          <a:xfrm>
            <a:off x="283450" y="3419638"/>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498" name="Google Shape;498;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Website</a:t>
            </a:r>
            <a:r>
              <a:rPr lang="en" sz="1400"/>
              <a:t>: </a:t>
            </a:r>
            <a:r>
              <a:rPr lang="en" sz="1400" u="sng">
                <a:solidFill>
                  <a:schemeClr val="hlink"/>
                </a:solidFill>
                <a:hlinkClick r:id="rId3"/>
              </a:rPr>
              <a:t>https://www.mccauslandcenter.sc.edu/mricrogl/home</a:t>
            </a:r>
            <a:endParaRPr sz="1400"/>
          </a:p>
          <a:p>
            <a:pPr indent="0" lvl="0" marL="457200" rtl="0" algn="l">
              <a:spcBef>
                <a:spcPts val="1600"/>
              </a:spcBef>
              <a:spcAft>
                <a:spcPts val="0"/>
              </a:spcAft>
              <a:buNone/>
            </a:pPr>
            <a:r>
              <a:rPr i="1" lang="en" sz="1400"/>
              <a:t>Specifically, “Troubleshooting”</a:t>
            </a:r>
            <a:r>
              <a:rPr lang="en" sz="1400"/>
              <a:t>: </a:t>
            </a:r>
            <a:r>
              <a:rPr lang="en" sz="1400" u="sng">
                <a:solidFill>
                  <a:schemeClr val="hlink"/>
                </a:solidFill>
                <a:hlinkClick r:id="rId4"/>
              </a:rPr>
              <a:t>https://www.mccauslandcenter.sc.edu/mricrogl/troubleshooting</a:t>
            </a:r>
            <a:endParaRPr sz="1400"/>
          </a:p>
          <a:p>
            <a:pPr indent="0" lvl="0" marL="0" rtl="0" algn="l">
              <a:spcBef>
                <a:spcPts val="1600"/>
              </a:spcBef>
              <a:spcAft>
                <a:spcPts val="0"/>
              </a:spcAft>
              <a:buNone/>
            </a:pPr>
            <a:r>
              <a:rPr lang="en" sz="1400" u="sng"/>
              <a:t>Download and Documentation</a:t>
            </a:r>
            <a:r>
              <a:rPr lang="en" sz="1400"/>
              <a:t>: </a:t>
            </a:r>
            <a:r>
              <a:rPr lang="en" sz="1400" u="sng">
                <a:solidFill>
                  <a:schemeClr val="hlink"/>
                </a:solidFill>
                <a:hlinkClick r:id="rId5"/>
              </a:rPr>
              <a:t>https://www.nitrc.org/projects/mricrogl/</a:t>
            </a:r>
            <a:r>
              <a:rPr lang="en" sz="1400"/>
              <a:t> </a:t>
            </a:r>
            <a:endParaRPr sz="1400"/>
          </a:p>
          <a:p>
            <a:pPr indent="0" lvl="0" marL="457200" rtl="0" algn="l">
              <a:spcBef>
                <a:spcPts val="1600"/>
              </a:spcBef>
              <a:spcAft>
                <a:spcPts val="0"/>
              </a:spcAft>
              <a:buNone/>
            </a:pPr>
            <a:r>
              <a:rPr i="1" lang="en" sz="1400"/>
              <a:t>Specifically,  “MediaWiki”</a:t>
            </a:r>
            <a:r>
              <a:rPr lang="en" sz="1400"/>
              <a:t>: </a:t>
            </a:r>
            <a:r>
              <a:rPr lang="en" sz="1400" u="sng">
                <a:solidFill>
                  <a:schemeClr val="hlink"/>
                </a:solidFill>
                <a:hlinkClick r:id="rId6"/>
              </a:rPr>
              <a:t>https://www.nitrc.org/plugins/mwiki/index.php/mricrogl:MainPage</a:t>
            </a:r>
            <a:r>
              <a:rPr lang="en" sz="1400"/>
              <a:t> </a:t>
            </a:r>
            <a:endParaRPr sz="1400"/>
          </a:p>
          <a:p>
            <a:pPr indent="0" lvl="0" marL="0" rtl="0" algn="l">
              <a:spcBef>
                <a:spcPts val="1600"/>
              </a:spcBef>
              <a:spcAft>
                <a:spcPts val="1600"/>
              </a:spcAft>
              <a:buNone/>
            </a:pPr>
            <a:r>
              <a:rPr lang="en" sz="1400" u="sng"/>
              <a:t>YouTube</a:t>
            </a:r>
            <a:r>
              <a:rPr lang="en" sz="1400"/>
              <a:t>: </a:t>
            </a:r>
            <a:r>
              <a:rPr lang="en" sz="1400" u="sng">
                <a:solidFill>
                  <a:schemeClr val="hlink"/>
                </a:solidFill>
                <a:hlinkClick r:id="rId7"/>
              </a:rPr>
              <a:t>https://www.youtube.com/user/pangeaist/videos?shelf_id=0&amp;sort=dd&amp;view=0</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35094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Sasquatch</a:t>
            </a:r>
            <a:endParaRPr/>
          </a:p>
        </p:txBody>
      </p:sp>
      <p:sp>
        <p:nvSpPr>
          <p:cNvPr id="153" name="Google Shape;153;p16"/>
          <p:cNvSpPr txBox="1"/>
          <p:nvPr>
            <p:ph idx="1" type="body"/>
          </p:nvPr>
        </p:nvSpPr>
        <p:spPr>
          <a:xfrm>
            <a:off x="1297500" y="1307850"/>
            <a:ext cx="34032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Mysterious creature hides in the woods</a:t>
            </a:r>
            <a:endParaRPr sz="1400"/>
          </a:p>
          <a:p>
            <a:pPr indent="-317500" lvl="0" marL="457200" rtl="0" algn="l">
              <a:spcBef>
                <a:spcPts val="0"/>
              </a:spcBef>
              <a:spcAft>
                <a:spcPts val="0"/>
              </a:spcAft>
              <a:buSzPts val="1400"/>
              <a:buChar char="●"/>
            </a:pPr>
            <a:r>
              <a:rPr lang="en" sz="1400"/>
              <a:t>Heard legends of it</a:t>
            </a:r>
            <a:endParaRPr sz="1400"/>
          </a:p>
          <a:p>
            <a:pPr indent="-317500" lvl="0" marL="457200" rtl="0" algn="l">
              <a:spcBef>
                <a:spcPts val="0"/>
              </a:spcBef>
              <a:spcAft>
                <a:spcPts val="0"/>
              </a:spcAft>
              <a:buSzPts val="1400"/>
              <a:buChar char="●"/>
            </a:pPr>
            <a:r>
              <a:rPr lang="en" sz="1400"/>
              <a:t>Seeking more information, but don’t know where to start</a:t>
            </a:r>
            <a:endParaRPr sz="1400"/>
          </a:p>
          <a:p>
            <a:pPr indent="-317500" lvl="0" marL="457200" rtl="0" algn="l">
              <a:spcBef>
                <a:spcPts val="0"/>
              </a:spcBef>
              <a:spcAft>
                <a:spcPts val="0"/>
              </a:spcAft>
              <a:buSzPts val="1400"/>
              <a:buChar char="●"/>
            </a:pPr>
            <a:r>
              <a:rPr lang="en" sz="1400"/>
              <a:t>After searching, convinced you’ve found a trail but still eluding you</a:t>
            </a:r>
            <a:endParaRPr sz="1400"/>
          </a:p>
        </p:txBody>
      </p:sp>
      <p:sp>
        <p:nvSpPr>
          <p:cNvPr id="154" name="Google Shape;154;p16"/>
          <p:cNvSpPr txBox="1"/>
          <p:nvPr>
            <p:ph idx="2" type="body"/>
          </p:nvPr>
        </p:nvSpPr>
        <p:spPr>
          <a:xfrm>
            <a:off x="4933221" y="1307850"/>
            <a:ext cx="34032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Unknown application, hides in your favorite papers</a:t>
            </a:r>
            <a:endParaRPr sz="1400"/>
          </a:p>
          <a:p>
            <a:pPr indent="-317500" lvl="0" marL="457200" rtl="0" algn="l">
              <a:spcBef>
                <a:spcPts val="0"/>
              </a:spcBef>
              <a:spcAft>
                <a:spcPts val="0"/>
              </a:spcAft>
              <a:buSzPts val="1400"/>
              <a:buChar char="●"/>
            </a:pPr>
            <a:r>
              <a:rPr lang="en" sz="1400"/>
              <a:t>Read methods about it</a:t>
            </a:r>
            <a:endParaRPr sz="1400"/>
          </a:p>
          <a:p>
            <a:pPr indent="-317500" lvl="0" marL="457200" rtl="0" algn="l">
              <a:spcBef>
                <a:spcPts val="0"/>
              </a:spcBef>
              <a:spcAft>
                <a:spcPts val="0"/>
              </a:spcAft>
              <a:buSzPts val="1400"/>
              <a:buChar char="●"/>
            </a:pPr>
            <a:r>
              <a:rPr lang="en" sz="1400"/>
              <a:t>Seeking implementation suggestions, but can’t read through documentation</a:t>
            </a:r>
            <a:endParaRPr sz="1400"/>
          </a:p>
          <a:p>
            <a:pPr indent="-317500" lvl="0" marL="457200" rtl="0" algn="l">
              <a:spcBef>
                <a:spcPts val="0"/>
              </a:spcBef>
              <a:spcAft>
                <a:spcPts val="0"/>
              </a:spcAft>
              <a:buSzPts val="1400"/>
              <a:buChar char="●"/>
            </a:pPr>
            <a:r>
              <a:rPr lang="en" sz="1400"/>
              <a:t>After searching, convinced you’ve found a trail but...still eluding you</a:t>
            </a:r>
            <a:endParaRPr sz="1400"/>
          </a:p>
        </p:txBody>
      </p:sp>
      <p:sp>
        <p:nvSpPr>
          <p:cNvPr id="155" name="Google Shape;155;p16"/>
          <p:cNvSpPr txBox="1"/>
          <p:nvPr>
            <p:ph type="title"/>
          </p:nvPr>
        </p:nvSpPr>
        <p:spPr>
          <a:xfrm>
            <a:off x="5088125" y="393750"/>
            <a:ext cx="35094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MRIcroGL</a:t>
            </a:r>
            <a:endParaRPr/>
          </a:p>
        </p:txBody>
      </p:sp>
      <p:pic>
        <p:nvPicPr>
          <p:cNvPr id="156" name="Google Shape;156;p16"/>
          <p:cNvPicPr preferRelativeResize="0"/>
          <p:nvPr/>
        </p:nvPicPr>
        <p:blipFill>
          <a:blip r:embed="rId3">
            <a:alphaModFix/>
          </a:blip>
          <a:stretch>
            <a:fillRect/>
          </a:stretch>
        </p:blipFill>
        <p:spPr>
          <a:xfrm>
            <a:off x="1819788" y="3511400"/>
            <a:ext cx="2358624" cy="1326724"/>
          </a:xfrm>
          <a:prstGeom prst="rect">
            <a:avLst/>
          </a:prstGeom>
          <a:noFill/>
          <a:ln>
            <a:noFill/>
          </a:ln>
        </p:spPr>
      </p:pic>
      <p:pic>
        <p:nvPicPr>
          <p:cNvPr id="157" name="Google Shape;157;p16"/>
          <p:cNvPicPr preferRelativeResize="0"/>
          <p:nvPr/>
        </p:nvPicPr>
        <p:blipFill>
          <a:blip r:embed="rId4">
            <a:alphaModFix/>
          </a:blip>
          <a:stretch>
            <a:fillRect/>
          </a:stretch>
        </p:blipFill>
        <p:spPr>
          <a:xfrm>
            <a:off x="5366142" y="3511400"/>
            <a:ext cx="2537362" cy="1326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17"/>
          <p:cNvPicPr preferRelativeResize="0"/>
          <p:nvPr/>
        </p:nvPicPr>
        <p:blipFill>
          <a:blip r:embed="rId3">
            <a:alphaModFix/>
          </a:blip>
          <a:stretch>
            <a:fillRect/>
          </a:stretch>
        </p:blipFill>
        <p:spPr>
          <a:xfrm>
            <a:off x="852475" y="1452034"/>
            <a:ext cx="5124900" cy="2882766"/>
          </a:xfrm>
          <a:prstGeom prst="rect">
            <a:avLst/>
          </a:prstGeom>
          <a:noFill/>
          <a:ln>
            <a:noFill/>
          </a:ln>
        </p:spPr>
      </p:pic>
      <p:pic>
        <p:nvPicPr>
          <p:cNvPr id="163" name="Google Shape;163;p17"/>
          <p:cNvPicPr preferRelativeResize="0"/>
          <p:nvPr/>
        </p:nvPicPr>
        <p:blipFill>
          <a:blip r:embed="rId4">
            <a:alphaModFix/>
          </a:blip>
          <a:stretch>
            <a:fillRect/>
          </a:stretch>
        </p:blipFill>
        <p:spPr>
          <a:xfrm rot="900001">
            <a:off x="2940291" y="633709"/>
            <a:ext cx="2102750" cy="1099478"/>
          </a:xfrm>
          <a:prstGeom prst="rect">
            <a:avLst/>
          </a:prstGeom>
          <a:noFill/>
          <a:ln>
            <a:noFill/>
          </a:ln>
        </p:spPr>
      </p:pic>
      <p:pic>
        <p:nvPicPr>
          <p:cNvPr id="164" name="Google Shape;164;p17"/>
          <p:cNvPicPr preferRelativeResize="0"/>
          <p:nvPr/>
        </p:nvPicPr>
        <p:blipFill>
          <a:blip r:embed="rId5">
            <a:alphaModFix/>
          </a:blip>
          <a:stretch>
            <a:fillRect/>
          </a:stretch>
        </p:blipFill>
        <p:spPr>
          <a:xfrm rot="4787234">
            <a:off x="4056600" y="2851986"/>
            <a:ext cx="1263901" cy="791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MRIcron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MRIcro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MRIcroGL</a:t>
            </a:r>
            <a:endParaRPr/>
          </a:p>
        </p:txBody>
      </p:sp>
      <p:sp>
        <p:nvSpPr>
          <p:cNvPr id="170" name="Google Shape;170;p18"/>
          <p:cNvSpPr/>
          <p:nvPr/>
        </p:nvSpPr>
        <p:spPr>
          <a:xfrm>
            <a:off x="1535525" y="2017375"/>
            <a:ext cx="332100" cy="339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1535525" y="2902950"/>
            <a:ext cx="332100" cy="3390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18"/>
          <p:cNvPicPr preferRelativeResize="0"/>
          <p:nvPr/>
        </p:nvPicPr>
        <p:blipFill>
          <a:blip r:embed="rId3">
            <a:alphaModFix/>
          </a:blip>
          <a:stretch>
            <a:fillRect/>
          </a:stretch>
        </p:blipFill>
        <p:spPr>
          <a:xfrm>
            <a:off x="2698750" y="1484025"/>
            <a:ext cx="2223275" cy="539175"/>
          </a:xfrm>
          <a:prstGeom prst="rect">
            <a:avLst/>
          </a:prstGeom>
          <a:noFill/>
          <a:ln>
            <a:noFill/>
          </a:ln>
        </p:spPr>
      </p:pic>
      <p:pic>
        <p:nvPicPr>
          <p:cNvPr id="173" name="Google Shape;173;p18"/>
          <p:cNvPicPr preferRelativeResize="0"/>
          <p:nvPr/>
        </p:nvPicPr>
        <p:blipFill>
          <a:blip r:embed="rId4">
            <a:alphaModFix/>
          </a:blip>
          <a:stretch>
            <a:fillRect/>
          </a:stretch>
        </p:blipFill>
        <p:spPr>
          <a:xfrm>
            <a:off x="2698750" y="2346350"/>
            <a:ext cx="3013172" cy="539175"/>
          </a:xfrm>
          <a:prstGeom prst="rect">
            <a:avLst/>
          </a:prstGeom>
          <a:noFill/>
          <a:ln>
            <a:noFill/>
          </a:ln>
        </p:spPr>
      </p:pic>
      <p:pic>
        <p:nvPicPr>
          <p:cNvPr id="174" name="Google Shape;174;p18"/>
          <p:cNvPicPr preferRelativeResize="0"/>
          <p:nvPr/>
        </p:nvPicPr>
        <p:blipFill>
          <a:blip r:embed="rId5">
            <a:alphaModFix/>
          </a:blip>
          <a:stretch>
            <a:fillRect/>
          </a:stretch>
        </p:blipFill>
        <p:spPr>
          <a:xfrm>
            <a:off x="2793900" y="3208685"/>
            <a:ext cx="3013174" cy="157551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180" name="Google Shape;180;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AutoNum type="arabicPeriod"/>
            </a:pPr>
            <a:r>
              <a:rPr lang="en" sz="2000"/>
              <a:t>Intro</a:t>
            </a:r>
            <a:endParaRPr sz="2000"/>
          </a:p>
          <a:p>
            <a:pPr indent="-355600" lvl="0" marL="457200" rtl="0" algn="l">
              <a:spcBef>
                <a:spcPts val="0"/>
              </a:spcBef>
              <a:spcAft>
                <a:spcPts val="0"/>
              </a:spcAft>
              <a:buSzPts val="2000"/>
              <a:buAutoNum type="arabicPeriod"/>
            </a:pPr>
            <a:r>
              <a:rPr lang="en" sz="2000"/>
              <a:t>General Tools</a:t>
            </a:r>
            <a:endParaRPr sz="2000"/>
          </a:p>
          <a:p>
            <a:pPr indent="-355600" lvl="0" marL="457200" rtl="0" algn="l">
              <a:spcBef>
                <a:spcPts val="0"/>
              </a:spcBef>
              <a:spcAft>
                <a:spcPts val="0"/>
              </a:spcAft>
              <a:buSzPts val="2000"/>
              <a:buAutoNum type="arabicPeriod"/>
            </a:pPr>
            <a:r>
              <a:rPr lang="en" sz="2000"/>
              <a:t>Scripting</a:t>
            </a:r>
            <a:endParaRPr sz="2000"/>
          </a:p>
          <a:p>
            <a:pPr indent="-355600" lvl="0" marL="457200" rtl="0" algn="l">
              <a:spcBef>
                <a:spcPts val="0"/>
              </a:spcBef>
              <a:spcAft>
                <a:spcPts val="0"/>
              </a:spcAft>
              <a:buSzPts val="2000"/>
              <a:buAutoNum type="arabicPeriod"/>
            </a:pPr>
            <a:r>
              <a:rPr lang="en" sz="2000"/>
              <a:t>Neuroimaging examples</a:t>
            </a:r>
            <a:endParaRPr sz="2000"/>
          </a:p>
          <a:p>
            <a:pPr indent="-355600" lvl="0" marL="457200" rtl="0" algn="l">
              <a:spcBef>
                <a:spcPts val="0"/>
              </a:spcBef>
              <a:spcAft>
                <a:spcPts val="0"/>
              </a:spcAft>
              <a:buSzPts val="2000"/>
              <a:buAutoNum type="arabicPeriod"/>
            </a:pPr>
            <a:r>
              <a:rPr lang="en" sz="2000"/>
              <a:t>Do’s and </a:t>
            </a:r>
            <a:r>
              <a:rPr lang="en" sz="2000"/>
              <a:t>Don'ts</a:t>
            </a:r>
            <a:endParaRPr sz="2000"/>
          </a:p>
          <a:p>
            <a:pPr indent="-355600" lvl="0" marL="457200" rtl="0" algn="l">
              <a:spcBef>
                <a:spcPts val="0"/>
              </a:spcBef>
              <a:spcAft>
                <a:spcPts val="0"/>
              </a:spcAft>
              <a:buSzPts val="2000"/>
              <a:buAutoNum type="arabicPeriod"/>
            </a:pPr>
            <a:r>
              <a:rPr lang="en" sz="2000"/>
              <a:t>Conclusions</a:t>
            </a:r>
            <a:endParaRPr sz="2000"/>
          </a:p>
        </p:txBody>
      </p:sp>
      <p:sp>
        <p:nvSpPr>
          <p:cNvPr id="181" name="Google Shape;181;p19"/>
          <p:cNvSpPr/>
          <p:nvPr/>
        </p:nvSpPr>
        <p:spPr>
          <a:xfrm>
            <a:off x="283450" y="171997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9"/>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9"/>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92" name="Google Shape;192;p20"/>
          <p:cNvSpPr/>
          <p:nvPr/>
        </p:nvSpPr>
        <p:spPr>
          <a:xfrm>
            <a:off x="283450" y="171997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txBox="1"/>
          <p:nvPr>
            <p:ph idx="1" type="body"/>
          </p:nvPr>
        </p:nvSpPr>
        <p:spPr>
          <a:xfrm>
            <a:off x="1297500" y="989725"/>
            <a:ext cx="4811100" cy="348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Real time interactive rendering for 3D medical imaging</a:t>
            </a:r>
            <a:endParaRPr sz="2000"/>
          </a:p>
          <a:p>
            <a:pPr indent="-355600" lvl="1" marL="914400" rtl="0" algn="l">
              <a:spcBef>
                <a:spcPts val="0"/>
              </a:spcBef>
              <a:spcAft>
                <a:spcPts val="0"/>
              </a:spcAft>
              <a:buSzPts val="2000"/>
              <a:buChar char="○"/>
            </a:pPr>
            <a:r>
              <a:rPr lang="en" sz="2000"/>
              <a:t>Brain, Thorax, Beetles, and ...</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04" name="Google Shape;204;p21"/>
          <p:cNvSpPr/>
          <p:nvPr/>
        </p:nvSpPr>
        <p:spPr>
          <a:xfrm>
            <a:off x="283450" y="1719975"/>
            <a:ext cx="242100" cy="3108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283450" y="205990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283450" y="2399840"/>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1"/>
          <p:cNvSpPr/>
          <p:nvPr/>
        </p:nvSpPr>
        <p:spPr>
          <a:xfrm>
            <a:off x="283450" y="2739773"/>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1"/>
          <p:cNvSpPr/>
          <p:nvPr/>
        </p:nvSpPr>
        <p:spPr>
          <a:xfrm>
            <a:off x="283450" y="3079705"/>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1"/>
          <p:cNvSpPr/>
          <p:nvPr/>
        </p:nvSpPr>
        <p:spPr>
          <a:xfrm>
            <a:off x="283450" y="3419638"/>
            <a:ext cx="242100" cy="310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mage:Mricrogl:Abdomen320.jpg" id="210" name="Google Shape;210;p21"/>
          <p:cNvPicPr preferRelativeResize="0"/>
          <p:nvPr/>
        </p:nvPicPr>
        <p:blipFill>
          <a:blip r:embed="rId3">
            <a:alphaModFix/>
          </a:blip>
          <a:stretch>
            <a:fillRect/>
          </a:stretch>
        </p:blipFill>
        <p:spPr>
          <a:xfrm>
            <a:off x="3148850" y="2739775"/>
            <a:ext cx="1804000" cy="1804000"/>
          </a:xfrm>
          <a:prstGeom prst="rect">
            <a:avLst/>
          </a:prstGeom>
          <a:noFill/>
          <a:ln>
            <a:noFill/>
          </a:ln>
        </p:spPr>
      </p:pic>
      <p:pic>
        <p:nvPicPr>
          <p:cNvPr descr="Image:Mricrogl:Buggy320.png" id="211" name="Google Shape;211;p21"/>
          <p:cNvPicPr preferRelativeResize="0"/>
          <p:nvPr/>
        </p:nvPicPr>
        <p:blipFill>
          <a:blip r:embed="rId4">
            <a:alphaModFix/>
          </a:blip>
          <a:stretch>
            <a:fillRect/>
          </a:stretch>
        </p:blipFill>
        <p:spPr>
          <a:xfrm>
            <a:off x="4843675" y="2995075"/>
            <a:ext cx="1774875" cy="1774875"/>
          </a:xfrm>
          <a:prstGeom prst="rect">
            <a:avLst/>
          </a:prstGeom>
          <a:noFill/>
          <a:ln>
            <a:noFill/>
          </a:ln>
        </p:spPr>
      </p:pic>
      <p:pic>
        <p:nvPicPr>
          <p:cNvPr descr="Image:Mricrogl:Present.png" id="212" name="Google Shape;212;p21"/>
          <p:cNvPicPr preferRelativeResize="0"/>
          <p:nvPr/>
        </p:nvPicPr>
        <p:blipFill>
          <a:blip r:embed="rId5">
            <a:alphaModFix/>
          </a:blip>
          <a:stretch>
            <a:fillRect/>
          </a:stretch>
        </p:blipFill>
        <p:spPr>
          <a:xfrm>
            <a:off x="6541750" y="2571750"/>
            <a:ext cx="1907000" cy="1907000"/>
          </a:xfrm>
          <a:prstGeom prst="rect">
            <a:avLst/>
          </a:prstGeom>
          <a:noFill/>
          <a:ln>
            <a:noFill/>
          </a:ln>
        </p:spPr>
      </p:pic>
      <p:pic>
        <p:nvPicPr>
          <p:cNvPr id="213" name="Google Shape;213;p21"/>
          <p:cNvPicPr preferRelativeResize="0"/>
          <p:nvPr/>
        </p:nvPicPr>
        <p:blipFill>
          <a:blip r:embed="rId6">
            <a:alphaModFix/>
          </a:blip>
          <a:stretch>
            <a:fillRect/>
          </a:stretch>
        </p:blipFill>
        <p:spPr>
          <a:xfrm>
            <a:off x="1503275" y="3050575"/>
            <a:ext cx="1774875" cy="1774875"/>
          </a:xfrm>
          <a:prstGeom prst="rect">
            <a:avLst/>
          </a:prstGeom>
          <a:noFill/>
          <a:ln>
            <a:noFill/>
          </a:ln>
        </p:spPr>
      </p:pic>
      <p:sp>
        <p:nvSpPr>
          <p:cNvPr id="214" name="Google Shape;214;p21"/>
          <p:cNvSpPr txBox="1"/>
          <p:nvPr>
            <p:ph idx="1" type="body"/>
          </p:nvPr>
        </p:nvSpPr>
        <p:spPr>
          <a:xfrm>
            <a:off x="1297500" y="989725"/>
            <a:ext cx="4811100" cy="3489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Real time interactive rendering for 3D medical imaging</a:t>
            </a:r>
            <a:endParaRPr sz="2000"/>
          </a:p>
          <a:p>
            <a:pPr indent="-355600" lvl="1" marL="914400" rtl="0" algn="l">
              <a:spcBef>
                <a:spcPts val="0"/>
              </a:spcBef>
              <a:spcAft>
                <a:spcPts val="0"/>
              </a:spcAft>
              <a:buSzPts val="2000"/>
              <a:buChar char="○"/>
            </a:pPr>
            <a:r>
              <a:rPr lang="en" sz="2000"/>
              <a:t>Brain, Thorax, Beetles, and Gifts</a:t>
            </a:r>
            <a:endParaRPr sz="2000"/>
          </a:p>
          <a:p>
            <a:pPr indent="0" lvl="0" marL="457200" marR="0" rtl="0" algn="l">
              <a:lnSpc>
                <a:spcPct val="115000"/>
              </a:lnSpc>
              <a:spcBef>
                <a:spcPts val="1600"/>
              </a:spcBef>
              <a:spcAft>
                <a:spcPts val="1600"/>
              </a:spcAft>
              <a:buNone/>
            </a:pPr>
            <a:r>
              <a:t/>
            </a:r>
            <a:endParaRPr sz="1400"/>
          </a:p>
        </p:txBody>
      </p:sp>
      <p:sp>
        <p:nvSpPr>
          <p:cNvPr id="215" name="Google Shape;215;p21"/>
          <p:cNvSpPr txBox="1"/>
          <p:nvPr/>
        </p:nvSpPr>
        <p:spPr>
          <a:xfrm>
            <a:off x="7522775" y="4766450"/>
            <a:ext cx="1465200" cy="3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FFFFFF"/>
                </a:solidFill>
              </a:rPr>
              <a:t>CRNL Website</a:t>
            </a:r>
            <a:endParaRPr i="1" sz="12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